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64" r:id="rId3"/>
    <p:sldId id="289" r:id="rId4"/>
    <p:sldId id="290" r:id="rId5"/>
    <p:sldId id="291" r:id="rId6"/>
    <p:sldId id="295" r:id="rId7"/>
    <p:sldId id="299" r:id="rId8"/>
    <p:sldId id="294" r:id="rId9"/>
    <p:sldId id="297" r:id="rId10"/>
    <p:sldId id="300" r:id="rId11"/>
    <p:sldId id="301" r:id="rId12"/>
    <p:sldId id="309" r:id="rId13"/>
    <p:sldId id="302" r:id="rId14"/>
    <p:sldId id="303" r:id="rId15"/>
    <p:sldId id="304" r:id="rId16"/>
    <p:sldId id="308" r:id="rId17"/>
    <p:sldId id="305" r:id="rId18"/>
    <p:sldId id="310" r:id="rId19"/>
    <p:sldId id="311" r:id="rId20"/>
    <p:sldId id="312" r:id="rId21"/>
    <p:sldId id="313" r:id="rId22"/>
    <p:sldId id="307" r:id="rId23"/>
    <p:sldId id="286" r:id="rId24"/>
    <p:sldId id="314" r:id="rId25"/>
    <p:sldId id="315" r:id="rId26"/>
    <p:sldId id="280" r:id="rId2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ëlle  Huisman" userId="55be1199-5f3d-4c54-9c78-5059b7043508" providerId="ADAL" clId="{3D505142-00E1-4643-9D02-319EB171A45A}"/>
    <pc:docChg chg="custSel modSld">
      <pc:chgData name="Mariëlle  Huisman" userId="55be1199-5f3d-4c54-9c78-5059b7043508" providerId="ADAL" clId="{3D505142-00E1-4643-9D02-319EB171A45A}" dt="2019-11-04T12:49:22.849" v="53" actId="20577"/>
      <pc:docMkLst>
        <pc:docMk/>
      </pc:docMkLst>
      <pc:sldChg chg="modSp">
        <pc:chgData name="Mariëlle  Huisman" userId="55be1199-5f3d-4c54-9c78-5059b7043508" providerId="ADAL" clId="{3D505142-00E1-4643-9D02-319EB171A45A}" dt="2019-11-04T12:49:22.849" v="53" actId="20577"/>
        <pc:sldMkLst>
          <pc:docMk/>
          <pc:sldMk cId="664229352" sldId="257"/>
        </pc:sldMkLst>
        <pc:spChg chg="mod">
          <ac:chgData name="Mariëlle  Huisman" userId="55be1199-5f3d-4c54-9c78-5059b7043508" providerId="ADAL" clId="{3D505142-00E1-4643-9D02-319EB171A45A}" dt="2019-11-04T12:48:45.277" v="28" actId="20577"/>
          <ac:spMkLst>
            <pc:docMk/>
            <pc:sldMk cId="664229352" sldId="257"/>
            <ac:spMk id="2" creationId="{9EEDE6A9-4710-4474-9997-4DC7C0F9FDF0}"/>
          </ac:spMkLst>
        </pc:spChg>
        <pc:spChg chg="mod">
          <ac:chgData name="Mariëlle  Huisman" userId="55be1199-5f3d-4c54-9c78-5059b7043508" providerId="ADAL" clId="{3D505142-00E1-4643-9D02-319EB171A45A}" dt="2019-11-04T12:49:22.849" v="53" actId="20577"/>
          <ac:spMkLst>
            <pc:docMk/>
            <pc:sldMk cId="664229352" sldId="257"/>
            <ac:spMk id="3" creationId="{EDF6C638-BD9C-4543-AC3C-C25DAA4ACE3C}"/>
          </ac:spMkLst>
        </pc:spChg>
      </pc:sldChg>
    </pc:docChg>
  </pc:docChgLst>
  <pc:docChgLst>
    <pc:chgData name="Mariëlle  Huisman" userId="55be1199-5f3d-4c54-9c78-5059b7043508" providerId="ADAL" clId="{3D967FF7-A7FF-4689-AAEF-4B0762C5F84E}"/>
  </pc:docChgLst>
  <pc:docChgLst>
    <pc:chgData name="Mariëlle  Huisman" userId="55be1199-5f3d-4c54-9c78-5059b7043508" providerId="ADAL" clId="{31A1B668-E148-4392-AB64-9891727B7857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DF061-C2F9-434C-A612-69778FA0B5A9}" type="datetimeFigureOut">
              <a:rPr lang="nl-NL" smtClean="0"/>
              <a:t>4-11-2019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44486-7861-41A9-AF33-E45F5CA080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077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Goed voor de algehele taalontwikkeling</a:t>
            </a:r>
          </a:p>
          <a:p>
            <a:r>
              <a:rPr lang="nl-NL" dirty="0"/>
              <a:t>Wakkert fantasie aan</a:t>
            </a:r>
          </a:p>
          <a:p>
            <a:r>
              <a:rPr lang="nl-NL" dirty="0"/>
              <a:t>Vergroten woordenschat</a:t>
            </a:r>
          </a:p>
          <a:p>
            <a:r>
              <a:rPr lang="nl-NL" dirty="0"/>
              <a:t>Goed voor de sociale ontwikkeling door inzicht in verschillende personages</a:t>
            </a:r>
          </a:p>
          <a:p>
            <a:r>
              <a:rPr lang="nl-NL" dirty="0"/>
              <a:t>Het verrijkt je wereld/leven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400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091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667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762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1282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370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247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83647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09889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1917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441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3561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424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2118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0993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84536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Ondersteuning beiden bij financiën</a:t>
            </a:r>
          </a:p>
          <a:p>
            <a:r>
              <a:rPr lang="nl-NL" dirty="0"/>
              <a:t>Wijzen op vormen van bijzondere bijstand en toeslagen</a:t>
            </a:r>
          </a:p>
          <a:p>
            <a:r>
              <a:rPr lang="nl-NL" dirty="0"/>
              <a:t>Aanmelden bij Voedsel- en kledingbank</a:t>
            </a:r>
          </a:p>
          <a:p>
            <a:r>
              <a:rPr lang="nl-NL" dirty="0"/>
              <a:t>Wijzen op voorzieningen zoals stichting Leergeld, Stichting Urgente Noden Noord Nederland, Schuldhulpverlening</a:t>
            </a:r>
          </a:p>
          <a:p>
            <a:r>
              <a:rPr lang="nl-NL" dirty="0"/>
              <a:t>Wijzen op laagdrempelige voorzieningen vanuit de gemeente</a:t>
            </a:r>
          </a:p>
          <a:p>
            <a:r>
              <a:rPr lang="nl-NL" dirty="0"/>
              <a:t>Vergroten van zelfredzaamheid</a:t>
            </a:r>
          </a:p>
          <a:p>
            <a:r>
              <a:rPr lang="nl-NL" dirty="0"/>
              <a:t>Empowerment </a:t>
            </a:r>
          </a:p>
          <a:p>
            <a:r>
              <a:rPr lang="nl-NL" dirty="0"/>
              <a:t>Regie vergroten</a:t>
            </a:r>
          </a:p>
          <a:p>
            <a:r>
              <a:rPr lang="nl-NL" dirty="0"/>
              <a:t>Chronische stress verminderen die armoede veroorzaakt door meer kennis vergroten.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337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27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287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2859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Zin vaak van anderen afhankelijk</a:t>
            </a:r>
          </a:p>
          <a:p>
            <a:r>
              <a:rPr lang="nl-NL" dirty="0"/>
              <a:t>Ervaren meer wantrouwen naar anderen en instanties</a:t>
            </a:r>
          </a:p>
          <a:p>
            <a:r>
              <a:rPr lang="nl-NL" dirty="0"/>
              <a:t>Minder sociale contacten</a:t>
            </a:r>
          </a:p>
          <a:p>
            <a:r>
              <a:rPr lang="nl-NL" dirty="0"/>
              <a:t>Minder kans op de arbeidsmarkt</a:t>
            </a:r>
          </a:p>
          <a:p>
            <a:r>
              <a:rPr lang="nl-NL" dirty="0"/>
              <a:t>Problemen op het werk</a:t>
            </a:r>
          </a:p>
          <a:p>
            <a:r>
              <a:rPr lang="nl-NL" dirty="0"/>
              <a:t>Uit onderzoek blijkt dat laaggeletterden minder vaak vrijwilligerswerk doen</a:t>
            </a:r>
          </a:p>
          <a:p>
            <a:r>
              <a:rPr lang="nl-NL" dirty="0"/>
              <a:t>Communicatieproblemen met </a:t>
            </a:r>
            <a:r>
              <a:rPr lang="nl-NL" dirty="0" err="1"/>
              <a:t>wanbetalen</a:t>
            </a:r>
            <a:r>
              <a:rPr lang="nl-NL" dirty="0"/>
              <a:t> of schulden tot gevolg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729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231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493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44486-7861-41A9-AF33-E45F5CA0809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28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1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8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0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3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5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9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0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7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838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98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256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visie.nl/databank-effectieve-sociale-interventie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problematiek – </a:t>
            </a:r>
            <a:br>
              <a:rPr lang="nl-NL" dirty="0"/>
            </a:br>
            <a:r>
              <a:rPr lang="nl-NL" dirty="0"/>
              <a:t>thuis- en daklozen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F6C638-BD9C-4543-AC3C-C25DAA4AC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7735" y="4380680"/>
            <a:ext cx="6801612" cy="123989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Periode 8 – Maatschappelijke Zorg PBSD</a:t>
            </a:r>
          </a:p>
          <a:p>
            <a:r>
              <a:rPr lang="nl-NL" dirty="0">
                <a:solidFill>
                  <a:schemeClr val="bg1"/>
                </a:solidFill>
              </a:rPr>
              <a:t>Les 4 – </a:t>
            </a:r>
            <a:r>
              <a:rPr lang="nl-NL">
                <a:solidFill>
                  <a:schemeClr val="bg1"/>
                </a:solidFill>
              </a:rPr>
              <a:t>Artikel schrijven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229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718959" y="2024233"/>
            <a:ext cx="963132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Laaggeletterdheid begeleiden: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r>
              <a:rPr lang="nl-NL" sz="2800" dirty="0">
                <a:solidFill>
                  <a:schemeClr val="bg1"/>
                </a:solidFill>
              </a:rPr>
              <a:t>- Maak het bespreekbaar</a:t>
            </a:r>
          </a:p>
          <a:p>
            <a:r>
              <a:rPr lang="nl-NL" sz="2800" dirty="0">
                <a:solidFill>
                  <a:schemeClr val="bg1"/>
                </a:solidFill>
              </a:rPr>
              <a:t>	- Cliënt motiveren om goed te leren lezen</a:t>
            </a:r>
          </a:p>
          <a:p>
            <a:r>
              <a:rPr lang="nl-NL" sz="2800" dirty="0">
                <a:solidFill>
                  <a:schemeClr val="bg1"/>
                </a:solidFill>
              </a:rPr>
              <a:t>	- Aanpassen aan niveau cliënt (houd rekening met 							laaggeletterdheid</a:t>
            </a:r>
            <a:endParaRPr lang="nl-NL" sz="2400" dirty="0">
              <a:solidFill>
                <a:schemeClr val="bg1"/>
              </a:solidFill>
            </a:endParaRP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05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659989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479808" y="1520081"/>
            <a:ext cx="9631323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Doel van een artikel: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 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-Informeren: </a:t>
            </a:r>
            <a:r>
              <a:rPr lang="nl-NL" sz="2800" dirty="0">
                <a:solidFill>
                  <a:schemeClr val="bg1"/>
                </a:solidFill>
              </a:rPr>
              <a:t>je wilt de andere informeren over een bepaald onderwerp 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-Amuseren: </a:t>
            </a:r>
            <a:r>
              <a:rPr lang="nl-NL" sz="2800" dirty="0">
                <a:solidFill>
                  <a:schemeClr val="bg1"/>
                </a:solidFill>
              </a:rPr>
              <a:t>je wilt de ander aangenaam onderhouden over een bepaald onderwerp.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-Overtuigen: </a:t>
            </a:r>
            <a:r>
              <a:rPr lang="nl-NL" sz="2800" dirty="0">
                <a:solidFill>
                  <a:schemeClr val="bg1"/>
                </a:solidFill>
              </a:rPr>
              <a:t>je wilt de lezer van een bepaalde mening, inzicht of visie overtuigen.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….of een combi van bovenstaande.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79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616634" y="1587106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536079" y="2245520"/>
            <a:ext cx="963132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Maar hoe schrijf je een goed artikel voor het tijdschrift?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77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606418" y="2164910"/>
            <a:ext cx="963132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Stap 1: Bepaal het onderwerp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Stap 2: Oriënteer je op het onderwerp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Stap 3: de 5W (zie </a:t>
            </a:r>
            <a:r>
              <a:rPr lang="nl-NL" sz="2800" b="1" dirty="0" err="1">
                <a:solidFill>
                  <a:schemeClr val="bg1"/>
                </a:solidFill>
              </a:rPr>
              <a:t>vlg</a:t>
            </a:r>
            <a:r>
              <a:rPr lang="nl-NL" sz="2800" b="1" dirty="0">
                <a:solidFill>
                  <a:schemeClr val="bg1"/>
                </a:solidFill>
              </a:rPr>
              <a:t> dia)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Stap 4: Zoek relevante informatie op (en schrijf de bron op)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504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831501" y="2474399"/>
            <a:ext cx="963132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Stap 3: de 5W 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-voor wie schrijf je het?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-waar gebeurd het?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-wanneer gebeurd het?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-waarom is dit een probleem/oplossing?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-wat wil je vertellen?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30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2689630" y="3392092"/>
            <a:ext cx="96313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De laatste stap:  Maak een schrijfplan!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7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3111661" y="3329362"/>
            <a:ext cx="96313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De laatste stap:  Maak een schrijfplan!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DBA7BD4-36FD-4026-A707-B01944114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051" y="1637572"/>
            <a:ext cx="6538776" cy="454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60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3123206" y="1814632"/>
            <a:ext cx="963132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De laatste stap: schrijf je artikel </a:t>
            </a:r>
            <a:r>
              <a:rPr lang="nl-NL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5008F05-F54E-4691-A564-421235731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6240" y="2793901"/>
            <a:ext cx="3108959" cy="310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784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634553" y="2547903"/>
            <a:ext cx="963132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De bron vermeld je achterin het tijdschrift bij bronvermelding.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Bronvermelding volgens APA norm.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6691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280338" y="2097737"/>
            <a:ext cx="963132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Basisregel bronvermelding van een boek:</a:t>
            </a:r>
          </a:p>
          <a:p>
            <a:r>
              <a:rPr lang="nl-NL" sz="2800" dirty="0">
                <a:solidFill>
                  <a:schemeClr val="bg1"/>
                </a:solidFill>
              </a:rPr>
              <a:t>Achternaam auteur, voorletter(s). (Jaar van uitgave). </a:t>
            </a:r>
            <a:r>
              <a:rPr lang="nl-NL" sz="2800" i="1" dirty="0">
                <a:solidFill>
                  <a:schemeClr val="bg1"/>
                </a:solidFill>
              </a:rPr>
              <a:t>Titel: Eventuele subtitel. </a:t>
            </a:r>
            <a:r>
              <a:rPr lang="nl-NL" sz="2800" dirty="0">
                <a:solidFill>
                  <a:schemeClr val="bg1"/>
                </a:solidFill>
              </a:rPr>
              <a:t>Plaats uitgever: Uitgever.</a:t>
            </a:r>
          </a:p>
          <a:p>
            <a:r>
              <a:rPr lang="nl-NL" sz="2800" i="1" dirty="0">
                <a:solidFill>
                  <a:schemeClr val="bg1"/>
                </a:solidFill>
              </a:rPr>
              <a:t>. </a:t>
            </a:r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Voorbeeld:</a:t>
            </a:r>
          </a:p>
          <a:p>
            <a:r>
              <a:rPr lang="nl-NL" sz="2800" dirty="0">
                <a:solidFill>
                  <a:schemeClr val="bg1"/>
                </a:solidFill>
              </a:rPr>
              <a:t>Speet, B. (2008). </a:t>
            </a:r>
            <a:r>
              <a:rPr lang="nl-NL" sz="2800" i="1" dirty="0">
                <a:solidFill>
                  <a:schemeClr val="bg1"/>
                </a:solidFill>
              </a:rPr>
              <a:t>De tijd van steden en staten: 1000 – 1500. </a:t>
            </a:r>
          </a:p>
          <a:p>
            <a:r>
              <a:rPr lang="nl-NL" sz="2800" dirty="0">
                <a:solidFill>
                  <a:schemeClr val="bg1"/>
                </a:solidFill>
              </a:rPr>
              <a:t>Zwolle: Waanders.</a:t>
            </a:r>
          </a:p>
        </p:txBody>
      </p:sp>
    </p:spTree>
    <p:extLst>
      <p:ext uri="{BB962C8B-B14F-4D97-AF65-F5344CB8AC3E}">
        <p14:creationId xmlns:p14="http://schemas.microsoft.com/office/powerpoint/2010/main" val="367574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Sociale problematiek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2025926" y="1908313"/>
            <a:ext cx="8140147" cy="42459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EDF40D4-F16F-4E09-BBE8-91ED05E82BE4}"/>
              </a:ext>
            </a:extLst>
          </p:cNvPr>
          <p:cNvSpPr txBox="1"/>
          <p:nvPr/>
        </p:nvSpPr>
        <p:spPr>
          <a:xfrm>
            <a:off x="2339925" y="1999298"/>
            <a:ext cx="75121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dirty="0">
                <a:solidFill>
                  <a:srgbClr val="000000"/>
                </a:solidFill>
                <a:latin typeface="Gill Sans MT" panose="020B0502020104020203"/>
              </a:rPr>
              <a:t>Planning van deze les: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dirty="0">
                <a:solidFill>
                  <a:srgbClr val="000000"/>
                </a:solidFill>
                <a:latin typeface="Gill Sans MT" panose="020B0502020104020203"/>
              </a:rPr>
              <a:t>-Welkom + A&amp;A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dirty="0">
                <a:solidFill>
                  <a:srgbClr val="000000"/>
                </a:solidFill>
                <a:latin typeface="Gill Sans MT" panose="020B0502020104020203"/>
              </a:rPr>
              <a:t>-Terugblik naar de vorige les (laaggeletterdheid) (+- 5 min)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dirty="0">
                <a:solidFill>
                  <a:srgbClr val="000000"/>
                </a:solidFill>
                <a:latin typeface="Gill Sans MT" panose="020B0502020104020203"/>
              </a:rPr>
              <a:t>-Theorie over het schrijven van een artikel en bedenken van interviewvragen (+- 30 min)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400" dirty="0">
                <a:solidFill>
                  <a:srgbClr val="000000"/>
                </a:solidFill>
                <a:latin typeface="Gill Sans MT" panose="020B0502020104020203"/>
              </a:rPr>
              <a:t>-Groepsopdracht Vaktijdschrift (+- 45  minuten)</a:t>
            </a:r>
            <a:endParaRPr kumimoji="0" lang="nl-NL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536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5" y="1378300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280337" y="2063380"/>
            <a:ext cx="96313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Basisregel bronvermelding van een artikel uit </a:t>
            </a:r>
            <a:r>
              <a:rPr lang="nl-NL" sz="2400" b="1" dirty="0">
                <a:solidFill>
                  <a:schemeClr val="bg1"/>
                </a:solidFill>
              </a:rPr>
              <a:t>krant of tijdschrift:</a:t>
            </a:r>
          </a:p>
          <a:p>
            <a:r>
              <a:rPr lang="nl-NL" sz="2400" dirty="0">
                <a:solidFill>
                  <a:schemeClr val="bg1"/>
                </a:solidFill>
              </a:rPr>
              <a:t>Achternaam auteur, voorletter(s) (Publicatiedatum). Titel artikel: Eventuele subtitel. Naam van tijdschrift of krant, evt. nummer, paginanummer(s).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Voorbeelden:</a:t>
            </a:r>
          </a:p>
          <a:p>
            <a:r>
              <a:rPr lang="nl-NL" sz="2400" dirty="0">
                <a:solidFill>
                  <a:schemeClr val="bg1"/>
                </a:solidFill>
              </a:rPr>
              <a:t>Adolf, S. (1 maart 2008). Nederlandse design fleurt Madrid op. NRC Handelsblad, p. 9.</a:t>
            </a:r>
          </a:p>
          <a:p>
            <a:r>
              <a:rPr lang="nl-NL" sz="2400" dirty="0" err="1">
                <a:solidFill>
                  <a:schemeClr val="bg1"/>
                </a:solidFill>
              </a:rPr>
              <a:t>Crok</a:t>
            </a:r>
            <a:r>
              <a:rPr lang="nl-NL" sz="2400" dirty="0">
                <a:solidFill>
                  <a:schemeClr val="bg1"/>
                </a:solidFill>
              </a:rPr>
              <a:t>, M. en M. </a:t>
            </a:r>
            <a:r>
              <a:rPr lang="nl-NL" sz="2400" dirty="0" err="1">
                <a:solidFill>
                  <a:schemeClr val="bg1"/>
                </a:solidFill>
              </a:rPr>
              <a:t>Keulemans</a:t>
            </a:r>
            <a:r>
              <a:rPr lang="nl-NL" sz="2400" dirty="0">
                <a:solidFill>
                  <a:schemeClr val="bg1"/>
                </a:solidFill>
              </a:rPr>
              <a:t> (2010). Klimaatverandering: de tussenstand. NWT natuurwetenschap &amp; techniek, 4, p. 24 – 33.</a:t>
            </a:r>
          </a:p>
        </p:txBody>
      </p:sp>
    </p:spTree>
    <p:extLst>
      <p:ext uri="{BB962C8B-B14F-4D97-AF65-F5344CB8AC3E}">
        <p14:creationId xmlns:p14="http://schemas.microsoft.com/office/powerpoint/2010/main" val="3167493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Artikel schrijven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4" y="1577929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280337" y="1619724"/>
            <a:ext cx="963132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chemeClr val="bg1"/>
                </a:solidFill>
              </a:rPr>
              <a:t>Basisregel bronvermelding van een </a:t>
            </a:r>
            <a:r>
              <a:rPr lang="nl-NL" sz="2200" b="1" dirty="0">
                <a:solidFill>
                  <a:schemeClr val="bg1"/>
                </a:solidFill>
              </a:rPr>
              <a:t>internetsite:</a:t>
            </a:r>
          </a:p>
          <a:p>
            <a:r>
              <a:rPr lang="nl-NL" sz="2200" dirty="0">
                <a:solidFill>
                  <a:schemeClr val="bg1"/>
                </a:solidFill>
              </a:rPr>
              <a:t>Achternaam auteur, voorletter(s) (Publicatiejaar of update). Titel van het document of de website. Geraadpleegd op dag maand jaar, adres website (altijd alleen de actieve deeplink).</a:t>
            </a:r>
          </a:p>
          <a:p>
            <a:endParaRPr lang="nl-NL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Voorbeelden:</a:t>
            </a:r>
          </a:p>
          <a:p>
            <a:r>
              <a:rPr lang="nl-NL" sz="2200" dirty="0">
                <a:solidFill>
                  <a:schemeClr val="bg1"/>
                </a:solidFill>
              </a:rPr>
              <a:t>Weijer, K. (2000). Geschiedenis van het gebruik van de Schiphol-Oostbaan. Geraadpleegd op 16 april 2010.    http://www.vliegoverlast.nl/archief/GeschiedenisGebruikSchipholOostbaan071200.html ? </a:t>
            </a:r>
          </a:p>
          <a:p>
            <a:endParaRPr lang="nl-NL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Zwaartekracht (2010). Geraadpleegd op 16 april 2010. http://nl.wikipedia.org/wiki/Zwaartekracht .</a:t>
            </a:r>
          </a:p>
        </p:txBody>
      </p:sp>
    </p:spTree>
    <p:extLst>
      <p:ext uri="{BB962C8B-B14F-4D97-AF65-F5344CB8AC3E}">
        <p14:creationId xmlns:p14="http://schemas.microsoft.com/office/powerpoint/2010/main" val="2754807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Interview voorbereiden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406947" y="1744395"/>
            <a:ext cx="963132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1 Bedenk welke professional je hiervoor kunt benaderen.</a:t>
            </a: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2 Bedenk wat je precies wilt weten. Wat is het doel van je interview?</a:t>
            </a: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3 Bedenk een aantal vragen die je kunt stellen. De vragen gaan over:</a:t>
            </a:r>
          </a:p>
          <a:p>
            <a:endParaRPr lang="nl-NL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4 de sociale problemen waarmee de professional te maken krijgt</a:t>
            </a: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5 de organisaties waarmee de professional samenwerkt</a:t>
            </a: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6 de wetgeving die het werken van de professional beïnvloedt. Zorg dat je genoeg vragen hebt. Bedenk ook of de vragen goed zijn. Kijk nog eens naar het doel van je interview.</a:t>
            </a:r>
          </a:p>
          <a:p>
            <a:endParaRPr lang="nl-NL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7 Houd het interview. Vraag altijd toestemming voor het opnemen van het gesprek.</a:t>
            </a:r>
          </a:p>
          <a:p>
            <a:r>
              <a:rPr lang="nl-NL" sz="2000" dirty="0">
                <a:solidFill>
                  <a:srgbClr val="000000"/>
                </a:solidFill>
                <a:latin typeface="Arial" panose="020B0604020202020204" pitchFamily="34" charset="0"/>
              </a:rPr>
              <a:t>8 Werk de uitkomsten van het interview uit in een artikel. Probeer de antwoorden van de professional te verwoorden zoals ze zijn gezegd.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75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Autofit/>
          </a:bodyPr>
          <a:lstStyle/>
          <a:p>
            <a:r>
              <a:rPr lang="nl-NL" sz="2400" dirty="0"/>
              <a:t>Vaktijdschrift sociale problematiek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1055075" y="1645920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153646B-4201-4260-B5FF-7ACC124286F8}"/>
              </a:ext>
            </a:extLst>
          </p:cNvPr>
          <p:cNvSpPr txBox="1"/>
          <p:nvPr/>
        </p:nvSpPr>
        <p:spPr>
          <a:xfrm>
            <a:off x="1460695" y="2268388"/>
            <a:ext cx="92706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err="1">
                <a:solidFill>
                  <a:schemeClr val="bg1"/>
                </a:solidFill>
              </a:rPr>
              <a:t>Evidenced</a:t>
            </a:r>
            <a:r>
              <a:rPr lang="nl-NL" sz="2800" b="1" dirty="0">
                <a:solidFill>
                  <a:schemeClr val="bg1"/>
                </a:solidFill>
              </a:rPr>
              <a:t> </a:t>
            </a:r>
            <a:r>
              <a:rPr lang="nl-NL" sz="2800" b="1" dirty="0" err="1">
                <a:solidFill>
                  <a:schemeClr val="bg1"/>
                </a:solidFill>
              </a:rPr>
              <a:t>based</a:t>
            </a:r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Opdracht: zoek 1 </a:t>
            </a:r>
            <a:r>
              <a:rPr lang="nl-NL" sz="2800" b="1" dirty="0" err="1">
                <a:solidFill>
                  <a:schemeClr val="bg1"/>
                </a:solidFill>
              </a:rPr>
              <a:t>Evidenced</a:t>
            </a:r>
            <a:r>
              <a:rPr lang="nl-NL" sz="2800" b="1" dirty="0">
                <a:solidFill>
                  <a:schemeClr val="bg1"/>
                </a:solidFill>
              </a:rPr>
              <a:t> </a:t>
            </a:r>
            <a:r>
              <a:rPr lang="nl-NL" sz="2800" b="1" dirty="0" err="1">
                <a:solidFill>
                  <a:schemeClr val="bg1"/>
                </a:solidFill>
              </a:rPr>
              <a:t>based</a:t>
            </a:r>
            <a:r>
              <a:rPr lang="nl-NL" sz="2800" b="1" dirty="0">
                <a:solidFill>
                  <a:schemeClr val="bg1"/>
                </a:solidFill>
              </a:rPr>
              <a:t> 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Methodiek op de databank van </a:t>
            </a:r>
            <a:r>
              <a:rPr lang="nl-NL" sz="2800" b="1" dirty="0" err="1">
                <a:solidFill>
                  <a:schemeClr val="bg1"/>
                </a:solidFill>
              </a:rPr>
              <a:t>Movisie</a:t>
            </a:r>
            <a:endParaRPr lang="nl-NL" sz="2800" b="1" dirty="0">
              <a:solidFill>
                <a:schemeClr val="bg1"/>
              </a:solidFill>
            </a:endParaRP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(</a:t>
            </a:r>
            <a:r>
              <a:rPr lang="nl-NL" sz="2800" dirty="0">
                <a:hlinkClick r:id="rId3"/>
              </a:rPr>
              <a:t>https://www.movisie.nl/databank-effectieve-sociale-interventies</a:t>
            </a:r>
            <a:r>
              <a:rPr lang="nl-NL" sz="2800" dirty="0">
                <a:solidFill>
                  <a:schemeClr val="bg1"/>
                </a:solidFill>
              </a:rPr>
              <a:t>)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Na de opdracht klassikale terugkoppeling</a:t>
            </a:r>
          </a:p>
          <a:p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19D7027-4417-411B-9EF6-4C0674DD9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4151" y="1645920"/>
            <a:ext cx="2999492" cy="3084843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32AB5969-CE18-4AAF-B910-33ED9D2E084C}"/>
              </a:ext>
            </a:extLst>
          </p:cNvPr>
          <p:cNvSpPr/>
          <p:nvPr/>
        </p:nvSpPr>
        <p:spPr>
          <a:xfrm>
            <a:off x="9198329" y="3827085"/>
            <a:ext cx="1298108" cy="138499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2E5AE64-A9D4-4ED5-B39D-EEE4F72C1A37}"/>
              </a:ext>
            </a:extLst>
          </p:cNvPr>
          <p:cNvSpPr txBox="1"/>
          <p:nvPr/>
        </p:nvSpPr>
        <p:spPr>
          <a:xfrm>
            <a:off x="9369082" y="4303261"/>
            <a:ext cx="95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10 min</a:t>
            </a:r>
          </a:p>
        </p:txBody>
      </p:sp>
    </p:spTree>
    <p:extLst>
      <p:ext uri="{BB962C8B-B14F-4D97-AF65-F5344CB8AC3E}">
        <p14:creationId xmlns:p14="http://schemas.microsoft.com/office/powerpoint/2010/main" val="351258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Autofit/>
          </a:bodyPr>
          <a:lstStyle/>
          <a:p>
            <a:r>
              <a:rPr lang="nl-NL" sz="2400" dirty="0"/>
              <a:t>Vaktijdschrift sociale problematiek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1055075" y="1645920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153646B-4201-4260-B5FF-7ACC124286F8}"/>
              </a:ext>
            </a:extLst>
          </p:cNvPr>
          <p:cNvSpPr txBox="1"/>
          <p:nvPr/>
        </p:nvSpPr>
        <p:spPr>
          <a:xfrm>
            <a:off x="1460695" y="2057370"/>
            <a:ext cx="927061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Verdiepende opdracht: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400" b="1" dirty="0">
                <a:solidFill>
                  <a:schemeClr val="bg1"/>
                </a:solidFill>
              </a:rPr>
              <a:t>Zoek op website over sociaal werk items over </a:t>
            </a:r>
          </a:p>
          <a:p>
            <a:r>
              <a:rPr lang="nl-NL" sz="2400" b="1" dirty="0">
                <a:solidFill>
                  <a:schemeClr val="bg1"/>
                </a:solidFill>
              </a:rPr>
              <a:t>Innovatieve onderwerpen of interventies.</a:t>
            </a:r>
          </a:p>
          <a:p>
            <a:r>
              <a:rPr lang="nl-NL" sz="2400" dirty="0">
                <a:solidFill>
                  <a:schemeClr val="bg1"/>
                </a:solidFill>
              </a:rPr>
              <a:t>Bijvoorbeeld:</a:t>
            </a:r>
          </a:p>
          <a:p>
            <a:r>
              <a:rPr lang="nl-NL" sz="2400" dirty="0">
                <a:solidFill>
                  <a:schemeClr val="bg1"/>
                </a:solidFill>
              </a:rPr>
              <a:t>Sociaal Werk Nederland</a:t>
            </a:r>
          </a:p>
          <a:p>
            <a:r>
              <a:rPr lang="nl-NL" sz="2400" dirty="0">
                <a:solidFill>
                  <a:schemeClr val="bg1"/>
                </a:solidFill>
              </a:rPr>
              <a:t>Jan Rotmans</a:t>
            </a:r>
          </a:p>
          <a:p>
            <a:r>
              <a:rPr lang="nl-NL" sz="2400" dirty="0" err="1">
                <a:solidFill>
                  <a:schemeClr val="bg1"/>
                </a:solidFill>
              </a:rPr>
              <a:t>Movisie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Nederlands Jeugd Instituut</a:t>
            </a:r>
          </a:p>
          <a:p>
            <a:r>
              <a:rPr lang="nl-NL" sz="2400" dirty="0">
                <a:solidFill>
                  <a:schemeClr val="bg1"/>
                </a:solidFill>
              </a:rPr>
              <a:t>Kennisinstituut LVB</a:t>
            </a:r>
          </a:p>
          <a:p>
            <a:r>
              <a:rPr lang="nl-NL" sz="2400" dirty="0">
                <a:solidFill>
                  <a:schemeClr val="bg1"/>
                </a:solidFill>
              </a:rPr>
              <a:t>Kennisbank Nederlandse Vereniging Gehandicaptenzorg</a:t>
            </a:r>
          </a:p>
          <a:p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19D7027-4417-411B-9EF6-4C0674DD9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4151" y="1645920"/>
            <a:ext cx="2999492" cy="3084843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32AB5969-CE18-4AAF-B910-33ED9D2E084C}"/>
              </a:ext>
            </a:extLst>
          </p:cNvPr>
          <p:cNvSpPr/>
          <p:nvPr/>
        </p:nvSpPr>
        <p:spPr>
          <a:xfrm>
            <a:off x="9198329" y="3827085"/>
            <a:ext cx="1298108" cy="138499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2E5AE64-A9D4-4ED5-B39D-EEE4F72C1A37}"/>
              </a:ext>
            </a:extLst>
          </p:cNvPr>
          <p:cNvSpPr txBox="1"/>
          <p:nvPr/>
        </p:nvSpPr>
        <p:spPr>
          <a:xfrm>
            <a:off x="9369082" y="4303261"/>
            <a:ext cx="95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10 min</a:t>
            </a:r>
          </a:p>
        </p:txBody>
      </p:sp>
    </p:spTree>
    <p:extLst>
      <p:ext uri="{BB962C8B-B14F-4D97-AF65-F5344CB8AC3E}">
        <p14:creationId xmlns:p14="http://schemas.microsoft.com/office/powerpoint/2010/main" val="185291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Autofit/>
          </a:bodyPr>
          <a:lstStyle/>
          <a:p>
            <a:r>
              <a:rPr lang="nl-NL" sz="2400" dirty="0"/>
              <a:t>Vaktijdschrift sociale problematiek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1055075" y="1645920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153646B-4201-4260-B5FF-7ACC124286F8}"/>
              </a:ext>
            </a:extLst>
          </p:cNvPr>
          <p:cNvSpPr txBox="1"/>
          <p:nvPr/>
        </p:nvSpPr>
        <p:spPr>
          <a:xfrm>
            <a:off x="1866315" y="2533546"/>
            <a:ext cx="92706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Aan de slag met de eindopdracht: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Ga in je groep aan de slag met het bedenken </a:t>
            </a:r>
          </a:p>
          <a:p>
            <a:r>
              <a:rPr lang="nl-NL" sz="2800" dirty="0">
                <a:solidFill>
                  <a:schemeClr val="bg1"/>
                </a:solidFill>
              </a:rPr>
              <a:t>van interviewvragen en het schrijven van </a:t>
            </a:r>
          </a:p>
          <a:p>
            <a:r>
              <a:rPr lang="nl-NL" sz="2800" dirty="0">
                <a:solidFill>
                  <a:schemeClr val="bg1"/>
                </a:solidFill>
              </a:rPr>
              <a:t>een artikel of vormgeven van jullie tijdschrift </a:t>
            </a:r>
          </a:p>
          <a:p>
            <a:r>
              <a:rPr lang="nl-NL" sz="2800" dirty="0">
                <a:solidFill>
                  <a:schemeClr val="bg1"/>
                </a:solidFill>
              </a:rPr>
              <a:t>(zie ook voorbeeld).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NB plan het interview in lesweek 5 (Examenweek)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19D7027-4417-411B-9EF6-4C0674DD9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4151" y="1645920"/>
            <a:ext cx="2999492" cy="3084843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32AB5969-CE18-4AAF-B910-33ED9D2E084C}"/>
              </a:ext>
            </a:extLst>
          </p:cNvPr>
          <p:cNvSpPr/>
          <p:nvPr/>
        </p:nvSpPr>
        <p:spPr>
          <a:xfrm>
            <a:off x="9198329" y="3827085"/>
            <a:ext cx="1298108" cy="138499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2E5AE64-A9D4-4ED5-B39D-EEE4F72C1A37}"/>
              </a:ext>
            </a:extLst>
          </p:cNvPr>
          <p:cNvSpPr txBox="1"/>
          <p:nvPr/>
        </p:nvSpPr>
        <p:spPr>
          <a:xfrm>
            <a:off x="9369082" y="4303261"/>
            <a:ext cx="956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45 min</a:t>
            </a:r>
          </a:p>
        </p:txBody>
      </p:sp>
    </p:spTree>
    <p:extLst>
      <p:ext uri="{BB962C8B-B14F-4D97-AF65-F5344CB8AC3E}">
        <p14:creationId xmlns:p14="http://schemas.microsoft.com/office/powerpoint/2010/main" val="4040030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Sociale problematiek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2339925" y="1908313"/>
            <a:ext cx="8140147" cy="42459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EDF40D4-F16F-4E09-BBE8-91ED05E82BE4}"/>
              </a:ext>
            </a:extLst>
          </p:cNvPr>
          <p:cNvSpPr txBox="1"/>
          <p:nvPr/>
        </p:nvSpPr>
        <p:spPr>
          <a:xfrm>
            <a:off x="2405484" y="1676806"/>
            <a:ext cx="80090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/>
            <a:endParaRPr lang="nl-NL" sz="2400" dirty="0">
              <a:solidFill>
                <a:srgbClr val="000000"/>
              </a:solidFill>
              <a:latin typeface="Gill Sans MT" panose="020B0502020104020203"/>
            </a:endParaRPr>
          </a:p>
          <a:p>
            <a:pPr lvl="0" defTabSz="457200"/>
            <a:r>
              <a:rPr lang="nl-NL" sz="2400" dirty="0">
                <a:solidFill>
                  <a:srgbClr val="000000"/>
                </a:solidFill>
              </a:rPr>
              <a:t>Maak een </a:t>
            </a:r>
            <a:r>
              <a:rPr lang="nl-NL" sz="2400" b="1" dirty="0">
                <a:solidFill>
                  <a:srgbClr val="000000"/>
                </a:solidFill>
              </a:rPr>
              <a:t>tijdschrift</a:t>
            </a:r>
            <a:r>
              <a:rPr lang="nl-NL" sz="2400" dirty="0">
                <a:solidFill>
                  <a:srgbClr val="000000"/>
                </a:solidFill>
              </a:rPr>
              <a:t> over sociale problematiek. Het tijdschrift bevat de volgende onderdelen:</a:t>
            </a:r>
          </a:p>
          <a:p>
            <a:pPr lvl="0" defTabSz="457200"/>
            <a:endParaRPr lang="nl-NL" dirty="0">
              <a:solidFill>
                <a:srgbClr val="000000"/>
              </a:solidFill>
            </a:endParaRPr>
          </a:p>
          <a:p>
            <a:pPr lvl="0" defTabSz="457200"/>
            <a:r>
              <a:rPr lang="nl-NL" sz="2400" dirty="0">
                <a:solidFill>
                  <a:srgbClr val="000000"/>
                </a:solidFill>
              </a:rPr>
              <a:t>-2 artikelen over sociale problemen (met als doel informerend, amuserend of overtuigend).</a:t>
            </a:r>
          </a:p>
          <a:p>
            <a:pPr lvl="0" defTabSz="457200"/>
            <a:r>
              <a:rPr lang="nl-NL" sz="2400" dirty="0">
                <a:solidFill>
                  <a:srgbClr val="000000"/>
                </a:solidFill>
              </a:rPr>
              <a:t>-1 uitgewerkt interview met iemand uit het werkveld</a:t>
            </a:r>
          </a:p>
          <a:p>
            <a:pPr lvl="0" defTabSz="457200"/>
            <a:r>
              <a:rPr lang="nl-NL" sz="2400">
                <a:solidFill>
                  <a:srgbClr val="000000"/>
                </a:solidFill>
              </a:rPr>
              <a:t>-2 </a:t>
            </a:r>
            <a:r>
              <a:rPr lang="nl-NL" sz="2400" dirty="0">
                <a:solidFill>
                  <a:srgbClr val="000000"/>
                </a:solidFill>
              </a:rPr>
              <a:t>informerende items over een sociaal probleem gericht op methodiek, interventie of verdieping.</a:t>
            </a:r>
          </a:p>
          <a:p>
            <a:pPr lvl="0" defTabSz="457200"/>
            <a:r>
              <a:rPr lang="nl-NL" sz="2400" dirty="0">
                <a:solidFill>
                  <a:srgbClr val="000000"/>
                </a:solidFill>
              </a:rPr>
              <a:t>-2 creatieve items zoals een gedicht, tekening of puzzel over sociale problematiek.</a:t>
            </a:r>
          </a:p>
          <a:p>
            <a:pPr lvl="0" defTabSz="457200"/>
            <a:r>
              <a:rPr lang="nl-NL" sz="2400" i="1" dirty="0">
                <a:solidFill>
                  <a:srgbClr val="000000"/>
                </a:solidFill>
              </a:rPr>
              <a:t>Facultatief: 1 innovatief item over sociale problematiek.</a:t>
            </a:r>
          </a:p>
          <a:p>
            <a:pPr lvl="0" defTabSz="457200"/>
            <a:endParaRPr kumimoji="0" lang="nl-NL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2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923601" y="1519313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3156208" y="3429000"/>
            <a:ext cx="8688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Waarom is taal en lezen zo belangrijk?</a:t>
            </a:r>
          </a:p>
          <a:p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8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923601" y="15607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688123" y="3429000"/>
            <a:ext cx="9786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Wat is het verschil tussen ongeletterd en laaggeletterdheid?</a:t>
            </a:r>
          </a:p>
        </p:txBody>
      </p:sp>
    </p:spTree>
    <p:extLst>
      <p:ext uri="{BB962C8B-B14F-4D97-AF65-F5344CB8AC3E}">
        <p14:creationId xmlns:p14="http://schemas.microsoft.com/office/powerpoint/2010/main" val="348664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603895" y="2675020"/>
            <a:ext cx="96313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Ongeletterd</a:t>
            </a:r>
            <a:r>
              <a:rPr lang="nl-NL" sz="2800" dirty="0">
                <a:solidFill>
                  <a:schemeClr val="bg1"/>
                </a:solidFill>
              </a:rPr>
              <a:t> = niet kunnen lezen en schrijven (nooit geleerd)</a:t>
            </a:r>
          </a:p>
          <a:p>
            <a:r>
              <a:rPr lang="nl-NL" sz="2800" i="1" dirty="0">
                <a:solidFill>
                  <a:schemeClr val="bg1"/>
                </a:solidFill>
              </a:rPr>
              <a:t>(In Nederland zijn er 250.000 mensen ongeletterd)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Laaggeletterdheid</a:t>
            </a:r>
            <a:r>
              <a:rPr lang="nl-NL" sz="2800" dirty="0">
                <a:solidFill>
                  <a:schemeClr val="bg1"/>
                </a:solidFill>
              </a:rPr>
              <a:t> = wel lezen en schrijven maar moeite met het begrijpen van teksten (combinaties van woorden) </a:t>
            </a:r>
          </a:p>
        </p:txBody>
      </p:sp>
    </p:spTree>
    <p:extLst>
      <p:ext uri="{BB962C8B-B14F-4D97-AF65-F5344CB8AC3E}">
        <p14:creationId xmlns:p14="http://schemas.microsoft.com/office/powerpoint/2010/main" val="277559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2560677" y="2956712"/>
            <a:ext cx="96313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Wat zijn oorzaken van laaggeletterdheid?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76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688297" y="1668140"/>
            <a:ext cx="963132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Oorzaken laaggeletterd:</a:t>
            </a:r>
            <a:endParaRPr lang="nl-NL" sz="2800" dirty="0">
              <a:solidFill>
                <a:schemeClr val="bg1"/>
              </a:solidFill>
            </a:endParaRPr>
          </a:p>
          <a:p>
            <a:endParaRPr lang="nl-NL" sz="28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chemeClr val="bg1"/>
                </a:solidFill>
              </a:rPr>
              <a:t>Thuissituatie kind en zijn omgeving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chemeClr val="bg1"/>
                </a:solidFill>
              </a:rPr>
              <a:t>Onderwijs (tempo/aandacht/uitval)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chemeClr val="bg1"/>
                </a:solidFill>
              </a:rPr>
              <a:t>Individuele factoren: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nl-NL" sz="2800" dirty="0" err="1">
                <a:solidFill>
                  <a:schemeClr val="bg1"/>
                </a:solidFill>
              </a:rPr>
              <a:t>Lich</a:t>
            </a:r>
            <a:r>
              <a:rPr lang="nl-NL" sz="2800" dirty="0">
                <a:solidFill>
                  <a:schemeClr val="bg1"/>
                </a:solidFill>
              </a:rPr>
              <a:t>. of verst. beperkingen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chemeClr val="bg1"/>
                </a:solidFill>
              </a:rPr>
              <a:t>Blindheid, doofheid of chronische ziekte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chemeClr val="bg1"/>
                </a:solidFill>
              </a:rPr>
              <a:t>Leerstoornissen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nl-NL" sz="2800" dirty="0">
                <a:solidFill>
                  <a:schemeClr val="bg1"/>
                </a:solidFill>
              </a:rPr>
              <a:t>Dyslexie/autisme</a:t>
            </a:r>
          </a:p>
        </p:txBody>
      </p:sp>
    </p:spTree>
    <p:extLst>
      <p:ext uri="{BB962C8B-B14F-4D97-AF65-F5344CB8AC3E}">
        <p14:creationId xmlns:p14="http://schemas.microsoft.com/office/powerpoint/2010/main" val="1072340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2025926" y="2835758"/>
            <a:ext cx="96313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Wat zijn mogelijke gevolgen van laaggeletterd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en dus een sociaal probleem?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endParaRPr lang="nl-NL" sz="2800" dirty="0">
              <a:solidFill>
                <a:schemeClr val="bg1"/>
              </a:solidFill>
            </a:endParaRPr>
          </a:p>
          <a:p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EDE6A9-4710-4474-9997-4DC7C0F9F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926" y="703718"/>
            <a:ext cx="8140148" cy="661256"/>
          </a:xfrm>
        </p:spPr>
        <p:txBody>
          <a:bodyPr>
            <a:normAutofit fontScale="90000"/>
          </a:bodyPr>
          <a:lstStyle/>
          <a:p>
            <a:r>
              <a:rPr lang="nl-NL" dirty="0"/>
              <a:t>LAAGGELETTERDHEID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3FFF999B-2BB1-41D6-8F09-49C61E005452}"/>
              </a:ext>
            </a:extLst>
          </p:cNvPr>
          <p:cNvSpPr/>
          <p:nvPr/>
        </p:nvSpPr>
        <p:spPr>
          <a:xfrm>
            <a:off x="729176" y="1519312"/>
            <a:ext cx="10733648" cy="47830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40E6AF6-52A3-429B-BB89-2D70BDF9767F}"/>
              </a:ext>
            </a:extLst>
          </p:cNvPr>
          <p:cNvSpPr txBox="1"/>
          <p:nvPr/>
        </p:nvSpPr>
        <p:spPr>
          <a:xfrm>
            <a:off x="1336430" y="3243722"/>
            <a:ext cx="1002791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Hoe kun je cliënten die laaggeletterdheid zijn begeleiden?</a:t>
            </a:r>
          </a:p>
          <a:p>
            <a:endParaRPr lang="nl-NL" sz="2800" b="1" dirty="0">
              <a:solidFill>
                <a:schemeClr val="bg1"/>
              </a:solidFill>
            </a:endParaRP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>
                <a:solidFill>
                  <a:schemeClr val="bg1"/>
                </a:solidFill>
              </a:rPr>
              <a:t>	</a:t>
            </a:r>
          </a:p>
          <a:p>
            <a:r>
              <a:rPr lang="nl-NL" sz="2800" b="1" dirty="0">
                <a:solidFill>
                  <a:schemeClr val="bg1"/>
                </a:solidFill>
              </a:rPr>
              <a:t>	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0904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1092</Words>
  <Application>Microsoft Office PowerPoint</Application>
  <PresentationFormat>Breedbeeld</PresentationFormat>
  <Paragraphs>271</Paragraphs>
  <Slides>26</Slides>
  <Notes>24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0" baseType="lpstr">
      <vt:lpstr>Arial</vt:lpstr>
      <vt:lpstr>Calibri</vt:lpstr>
      <vt:lpstr>Gill Sans MT</vt:lpstr>
      <vt:lpstr>Pakket</vt:lpstr>
      <vt:lpstr>Sociale problematiek –  thuis- en daklozen</vt:lpstr>
      <vt:lpstr>Sociale problematiek</vt:lpstr>
      <vt:lpstr>LAAGGELETTERDHEID</vt:lpstr>
      <vt:lpstr>LAAGGELETTERDHEID</vt:lpstr>
      <vt:lpstr>LAAGGELETTERDHEID</vt:lpstr>
      <vt:lpstr>LAAGGELETTERDHEID</vt:lpstr>
      <vt:lpstr>LAAGGELETTERDHEID</vt:lpstr>
      <vt:lpstr>LAAGGELETTERDHEID</vt:lpstr>
      <vt:lpstr>LAAGGELETTERDHEID</vt:lpstr>
      <vt:lpstr>LAAGGELETTERDHEID</vt:lpstr>
      <vt:lpstr>Artikel schrijven</vt:lpstr>
      <vt:lpstr>Artikel schrijven</vt:lpstr>
      <vt:lpstr>Artikel schrijven</vt:lpstr>
      <vt:lpstr>Artikel schrijven</vt:lpstr>
      <vt:lpstr>Artikel schrijven</vt:lpstr>
      <vt:lpstr>Artikel schrijven</vt:lpstr>
      <vt:lpstr>Artikel schrijven</vt:lpstr>
      <vt:lpstr>Artikel schrijven</vt:lpstr>
      <vt:lpstr>Artikel schrijven</vt:lpstr>
      <vt:lpstr>Artikel schrijven</vt:lpstr>
      <vt:lpstr>Artikel schrijven</vt:lpstr>
      <vt:lpstr>Interview voorbereiden</vt:lpstr>
      <vt:lpstr>Vaktijdschrift sociale problematiek</vt:lpstr>
      <vt:lpstr>Vaktijdschrift sociale problematiek</vt:lpstr>
      <vt:lpstr>Vaktijdschrift sociale problematiek</vt:lpstr>
      <vt:lpstr>Sociale problematiek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problematiek</dc:title>
  <dc:creator>Mariëlle  Huisman</dc:creator>
  <cp:lastModifiedBy>Mariëlle  Huisman</cp:lastModifiedBy>
  <cp:revision>2</cp:revision>
  <dcterms:created xsi:type="dcterms:W3CDTF">2019-05-12T10:55:35Z</dcterms:created>
  <dcterms:modified xsi:type="dcterms:W3CDTF">2019-11-04T12:49:27Z</dcterms:modified>
</cp:coreProperties>
</file>